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364" r:id="rId6"/>
    <p:sldId id="365" r:id="rId7"/>
    <p:sldId id="366" r:id="rId8"/>
    <p:sldId id="387" r:id="rId9"/>
    <p:sldId id="388" r:id="rId10"/>
    <p:sldId id="389" r:id="rId11"/>
    <p:sldId id="390" r:id="rId12"/>
    <p:sldId id="391" r:id="rId13"/>
    <p:sldId id="331" r:id="rId14"/>
    <p:sldId id="372" r:id="rId15"/>
    <p:sldId id="373" r:id="rId16"/>
    <p:sldId id="392" r:id="rId17"/>
    <p:sldId id="374" r:id="rId18"/>
    <p:sldId id="375" r:id="rId19"/>
    <p:sldId id="333" r:id="rId20"/>
    <p:sldId id="276" r:id="rId21"/>
  </p:sldIdLst>
  <p:sldSz cx="18288000" cy="10287000"/>
  <p:notesSz cx="6858000" cy="9144000"/>
  <p:embeddedFontLst>
    <p:embeddedFont>
      <p:font typeface="微软雅黑" panose="020B0503020204020204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黑体" panose="02010609060101010101" charset="-122"/>
      <p:regular r:id="rId30"/>
    </p:embeddedFont>
    <p:embeddedFont>
      <p:font typeface="微软雅黑 Light" panose="020B0502040204020203" pitchFamily="34" charset="-122"/>
      <p:regular r:id="rId31"/>
    </p:embeddedFont>
    <p:embeddedFont>
      <p:font typeface="等线" panose="02010600030101010101" charset="-122"/>
      <p:regular r:id="rId32"/>
    </p:embeddedFont>
  </p:embeddedFontLst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 userDrawn="1">
          <p15:clr>
            <a:srgbClr val="A4A3A4"/>
          </p15:clr>
        </p15:guide>
        <p15:guide id="2" pos="29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46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0" d="100"/>
          <a:sy n="70" d="100"/>
        </p:scale>
        <p:origin x="576" y="78"/>
      </p:cViewPr>
      <p:guideLst>
        <p:guide orient="horz" pos="2201"/>
        <p:guide pos="29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gs" Target="tags/tag20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6C2ED-E2D5-423E-8118-99F9858120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BF24-C581-4379-B48D-DEF91FF980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1BF24-C581-4379-B48D-DEF91FF980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tags" Target="../tags/tag18.xml"/><Relationship Id="rId2" Type="http://schemas.openxmlformats.org/officeDocument/2006/relationships/image" Target="../media/image12.png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19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.png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" y="-38259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1566257"/>
            <a:ext cx="18284928" cy="4309045"/>
            <a:chOff x="0" y="0"/>
            <a:chExt cx="4815783" cy="1134893"/>
          </a:xfrm>
          <a:solidFill>
            <a:srgbClr val="1D3462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1030" y="1744345"/>
            <a:ext cx="17206595" cy="3771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05"/>
              </a:lnSpc>
            </a:pPr>
            <a:r>
              <a:rPr lang="zh-CN" altLang="en-US" sz="9600" b="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</a:rPr>
              <a:t>即享朗读评分</a:t>
            </a:r>
            <a:endParaRPr lang="zh-CN" altLang="en-US" sz="8000" b="1" dirty="0" err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Roboto" panose="02000000000000000000" pitchFamily="2" charset="0"/>
            </a:endParaRPr>
          </a:p>
          <a:p>
            <a:pPr algn="ctr">
              <a:lnSpc>
                <a:spcPts val="14705"/>
              </a:lnSpc>
            </a:pPr>
            <a:r>
              <a:rPr lang="en-US" altLang="zh-CN" sz="6600" b="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</a:rPr>
              <a:t>——</a:t>
            </a:r>
            <a:r>
              <a:rPr lang="zh-CN" altLang="en-US" sz="6600" b="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</a:rPr>
              <a:t>国际中文朗读语料评分模型实践平台</a:t>
            </a:r>
            <a:endParaRPr lang="zh-CN" altLang="en-US" sz="6600" b="1" dirty="0" err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Roboto" panose="02000000000000000000" pitchFamily="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28836" y="9280835"/>
            <a:ext cx="3667837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>
              <a:solidFill>
                <a:srgbClr val="1F367F"/>
              </a:solidFill>
              <a:ea typeface="思源黑体" panose="020B05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67000" y="6743700"/>
            <a:ext cx="13152120" cy="83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sz="3600" b="1" dirty="0" err="1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项目组成员</a:t>
            </a:r>
            <a:r>
              <a:rPr sz="36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：</a:t>
            </a:r>
            <a:r>
              <a:rPr lang="zh-CN" sz="36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叶晓良</a:t>
            </a:r>
            <a:r>
              <a:rPr lang="zh-CN" altLang="en-US" sz="36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、吴圣昊、黄凯勋</a:t>
            </a:r>
            <a:endParaRPr lang="zh-CN" sz="3600" b="1" dirty="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1169190" y="8974197"/>
            <a:ext cx="15970118" cy="0"/>
          </a:xfrm>
          <a:prstGeom prst="line">
            <a:avLst/>
          </a:prstGeom>
          <a:ln w="38100" cap="flat">
            <a:solidFill>
              <a:srgbClr val="1F367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0" y="1638300"/>
            <a:ext cx="2000250" cy="201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9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9098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——AI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2057226" y="8953746"/>
            <a:ext cx="307911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</a:rPr>
              <a:t>Java后端API调用</a:t>
            </a:r>
            <a:endParaRPr lang="zh-CN" altLang="en-US" sz="30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2600" y="2237105"/>
            <a:ext cx="17315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</a:t>
            </a:r>
            <a:r>
              <a:rPr 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调用：后端API与讯飞中文语音识别技术和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GLM</a:t>
            </a:r>
            <a:r>
              <a:rPr 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</a:t>
            </a:r>
            <a:r>
              <a:rPr 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模型完成在线调用与评分</a:t>
            </a:r>
            <a:endParaRPr lang="zh-CN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48" descr="image-202411101707366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71900"/>
            <a:ext cx="6130290" cy="468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2115626" y="8877546"/>
            <a:ext cx="2468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</a:rPr>
              <a:t>模型效果</a:t>
            </a:r>
            <a:r>
              <a:rPr lang="zh-CN" altLang="en-US" sz="30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</a:rPr>
              <a:t>评估</a:t>
            </a:r>
            <a:endParaRPr lang="zh-CN" altLang="en-US" sz="30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771900"/>
            <a:ext cx="9992360" cy="47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104311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——UI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2400" y="2247900"/>
            <a:ext cx="509651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设计了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界面简洁、</a:t>
            </a:r>
            <a:endParaRPr lang="zh-CN" altLang="en-US" sz="3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易于使用</a:t>
            </a:r>
            <a:r>
              <a:rPr lang="zh-CN" altLang="en-US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的评分平台：</a:t>
            </a:r>
            <a:endParaRPr lang="zh-CN" altLang="en-US" sz="36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即享朗读评分</a:t>
            </a:r>
            <a:r>
              <a:rPr lang="en-US" altLang="zh-CN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endParaRPr lang="zh-CN" altLang="en-US" sz="36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36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已开发的学生端功能：</a:t>
            </a:r>
            <a:endParaRPr lang="zh-CN" altLang="en-US" sz="36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选择文本、即时朗读、上传录音、用户评分、提供建议</a:t>
            </a:r>
            <a:endParaRPr lang="zh-CN" altLang="en-US" sz="36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4555" y="2116455"/>
            <a:ext cx="3263900" cy="6614795"/>
          </a:xfrm>
          <a:prstGeom prst="rect">
            <a:avLst/>
          </a:prstGeom>
          <a:ln>
            <a:noFill/>
          </a:ln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458200" y="9029700"/>
            <a:ext cx="5842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</a:rPr>
              <a:t>即享朗读评分平台部分界面展示</a:t>
            </a:r>
            <a:endParaRPr lang="zh-CN" altLang="en-US" sz="30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20" y="2095500"/>
            <a:ext cx="3175000" cy="6587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2084705"/>
            <a:ext cx="3305175" cy="6633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095500"/>
            <a:ext cx="3123565" cy="65881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104311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——UI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19843" y="1714779"/>
            <a:ext cx="5699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登录注册</a:t>
            </a:r>
            <a:endParaRPr lang="zh-CN" altLang="en-US" sz="3600" b="1" dirty="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70" y="6896100"/>
            <a:ext cx="3681730" cy="1132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465" y="4991100"/>
            <a:ext cx="3757930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465" y="2476500"/>
            <a:ext cx="3757930" cy="165798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28600" y="2705100"/>
            <a:ext cx="350583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在登录与注册的部分中，我们需要对用户的格式有一定的要求，不能随意的输入。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同时实现会话保持，后端管理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session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，不需要重复登录且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更安全。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019300"/>
            <a:ext cx="3383280" cy="69970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8695" y="2019300"/>
            <a:ext cx="3366770" cy="6997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645" y="2019300"/>
            <a:ext cx="3345180" cy="7000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104311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——UI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55420" y="1714500"/>
            <a:ext cx="2597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课程列表</a:t>
            </a:r>
            <a:endParaRPr lang="zh-CN" altLang="en-US" sz="3600" b="1" dirty="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0" y="1638300"/>
            <a:ext cx="3837305" cy="8011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638300"/>
            <a:ext cx="3813175" cy="806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1638300"/>
            <a:ext cx="3879215" cy="806704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81000" y="2705100"/>
            <a:ext cx="459994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我们提供的不同难度、不同阶段的汉语听说教程课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本，用户可以根据自身的具体情况，选择合适的课文内容进行练习。合理化的难度分配，真正做到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因材施教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，达到有效学习，提升用户体验感。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104311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——UI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68755" y="1638300"/>
            <a:ext cx="2597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自定义</a:t>
            </a:r>
            <a:r>
              <a:rPr lang="zh-CN" altLang="en-US" sz="36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练习</a:t>
            </a:r>
            <a:endParaRPr lang="zh-CN" altLang="en-US" sz="3600" b="1" dirty="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2400" y="2476500"/>
            <a:ext cx="5961380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除了上面提到的由官方提供分层化难度朗读语料练习的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朗读评分练习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模块之外，我们还提供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自定义朗读评分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的模块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该模块支持用户自行输入文本，进行自定义训练，满足日常汉语听说练习需求，更加人性化。同时也对输入文本进行检查，避免不合适文本导致系统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故障。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015" y="1638300"/>
            <a:ext cx="3863975" cy="8067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415" y="1638300"/>
            <a:ext cx="3972560" cy="8136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00" y="1638300"/>
            <a:ext cx="3897630" cy="81368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104311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——UI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81175" y="1136015"/>
            <a:ext cx="5699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朗读评估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00" y="1943100"/>
            <a:ext cx="7178675" cy="836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kern="1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charset="0"/>
              </a:rPr>
              <a:t>    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后端调用训练好的模型以及讯飞大模型，实现对用户音频数据的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评分。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4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同时，用户在录音时可以随时暂停、重录、重听自己的音频，做到实时调整后再上传。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4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考虑到评分过程可能过久，显示预计加载时长，并且实现用户退出后，也可以正常评分。在预计时长过后，用户重新登录，可以在个人信息界面查看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历史消息。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4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最后用星星的方式，形象体现各维度评分，给予合理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c13a0b48988e384b90895cedf5ef5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0" y="1790700"/>
            <a:ext cx="3543300" cy="7884795"/>
          </a:xfrm>
          <a:prstGeom prst="rect">
            <a:avLst/>
          </a:prstGeom>
        </p:spPr>
      </p:pic>
      <p:pic>
        <p:nvPicPr>
          <p:cNvPr id="8" name="图片 7" descr="76bbb6e416bcdafbbdd8d6ec7ee4a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835" y="1790700"/>
            <a:ext cx="3542665" cy="7884795"/>
          </a:xfrm>
          <a:prstGeom prst="rect">
            <a:avLst/>
          </a:prstGeom>
        </p:spPr>
      </p:pic>
      <p:pic>
        <p:nvPicPr>
          <p:cNvPr id="9" name="图片 8" descr="329d801c74eb1a848d56f84d387ba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1790700"/>
            <a:ext cx="3542665" cy="78847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11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104311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——UI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7200" y="8343900"/>
            <a:ext cx="295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个人信息界面</a:t>
            </a:r>
            <a:endParaRPr lang="zh-CN" altLang="en-US" sz="3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38509" y="8963660"/>
            <a:ext cx="36693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a2400ebb0d401ee0447e678c5bd09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409700"/>
            <a:ext cx="2803525" cy="6241415"/>
          </a:xfrm>
          <a:prstGeom prst="rect">
            <a:avLst/>
          </a:prstGeom>
        </p:spPr>
      </p:pic>
      <p:pic>
        <p:nvPicPr>
          <p:cNvPr id="7" name="图片 6" descr="5f3d478c9846f343f52dd0810dc2a0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02715"/>
            <a:ext cx="2807335" cy="6248400"/>
          </a:xfrm>
          <a:prstGeom prst="rect">
            <a:avLst/>
          </a:prstGeom>
        </p:spPr>
      </p:pic>
      <p:pic>
        <p:nvPicPr>
          <p:cNvPr id="8" name="图片 7" descr="c16a5c975ad25d7f856d66fbcceddb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10" y="1409700"/>
            <a:ext cx="2788920" cy="62071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495" y="1333500"/>
            <a:ext cx="3084195" cy="63747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8690" y="1333500"/>
            <a:ext cx="3100070" cy="64103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733800" y="7733030"/>
            <a:ext cx="14285595" cy="2480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4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显示个人信息且支持用户修改个人信息，可以查看朗读评分历史记录，同时根据用户近期的朗读评分历史记录，调用训练好的大模型给用户提供切实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的学习建议。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1412875"/>
            <a:ext cx="2951480" cy="62382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877316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当前成果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en-US" altLang="zh-CN" sz="3600" b="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网页开发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66800" y="1591310"/>
            <a:ext cx="16026765" cy="969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已构建具备上述功能的平台：</a:t>
            </a:r>
            <a:r>
              <a:rPr lang="zh-CN" altLang="en-US" sz="3200" b="1" u="sng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https://chinese.redamancyxun.fun</a:t>
            </a:r>
            <a:endParaRPr lang="zh-CN" altLang="en-US" sz="3200" b="1" u="sng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采用了前端、后端及数据库等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多层次的技术栈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，以确保平台的稳定性、性能和用户体验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前端技术栈</a:t>
            </a:r>
            <a:r>
              <a:rPr lang="zh-CN" altLang="en-US" sz="3200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前端部分主要使用传统的HTML，CSS，和JavaScript三件套来构建用户界面，同时结合了一些现代的前端框架和库来提升开发效率和用户体验。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后端技术栈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：后端部分主要使用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Spring Boot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架构，结合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MySQL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Redis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MyBatis-Plus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等数据库以及框架进行编写。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其他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：前后端都部署在阿里云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ESC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云服务器上，前端使用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Nginx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构建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代理服务器。使用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Api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fox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进行测试以及前后端接口交流。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3200" dirty="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2" y="180975"/>
            <a:ext cx="18284928" cy="10287000"/>
            <a:chOff x="0" y="0"/>
            <a:chExt cx="4815783" cy="2709333"/>
          </a:xfrm>
          <a:solidFill>
            <a:srgbClr val="1D346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815784" cy="2709333"/>
            </a:xfrm>
            <a:custGeom>
              <a:avLst/>
              <a:gdLst/>
              <a:ahLst/>
              <a:cxnLst/>
              <a:rect l="l" t="t" r="r" b="b"/>
              <a:pathLst>
                <a:path w="4815784" h="2709333">
                  <a:moveTo>
                    <a:pt x="0" y="0"/>
                  </a:moveTo>
                  <a:lnTo>
                    <a:pt x="4815784" y="0"/>
                  </a:lnTo>
                  <a:lnTo>
                    <a:pt x="4815784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5783" cy="275695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95711" y="2857779"/>
            <a:ext cx="13032518" cy="392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en-US" sz="10930" b="1" spc="983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</a:t>
            </a:r>
            <a:r>
              <a:rPr lang="zh-CN" altLang="en-US" sz="10930" b="1" spc="983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各位老师</a:t>
            </a:r>
            <a:endParaRPr lang="en-US" altLang="zh-CN" sz="10930" b="1" spc="983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15300"/>
              </a:lnSpc>
            </a:pPr>
            <a:r>
              <a:rPr lang="en-US" sz="10930" b="1" spc="983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批评指正!</a:t>
            </a:r>
            <a:endParaRPr lang="zh-CN" altLang="en-US" sz="10930" b="1" spc="983" dirty="0" err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52194" y="4401330"/>
            <a:ext cx="8383613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endParaRPr lang="en-US" sz="1975" spc="294">
              <a:solidFill>
                <a:srgbClr val="FFFFFF"/>
              </a:solidFill>
              <a:latin typeface="思源黑体" panose="020B05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0200" y="4838700"/>
            <a:ext cx="2000250" cy="2012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-1240930"/>
            <a:ext cx="18284928" cy="4309045"/>
            <a:chOff x="0" y="0"/>
            <a:chExt cx="4815783" cy="1134893"/>
          </a:xfrm>
          <a:solidFill>
            <a:srgbClr val="1D3462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>
            <p:custDataLst>
              <p:tags r:id="rId2"/>
            </p:custDataLst>
          </p:nvPr>
        </p:nvGrpSpPr>
        <p:grpSpPr>
          <a:xfrm>
            <a:off x="3326195" y="4404716"/>
            <a:ext cx="1039484" cy="1039484"/>
            <a:chOff x="0" y="0"/>
            <a:chExt cx="812800" cy="812800"/>
          </a:xfrm>
        </p:grpSpPr>
        <p:sp>
          <p:nvSpPr>
            <p:cNvPr id="7" name="Freeform 7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9" name="Group 9"/>
          <p:cNvGrpSpPr/>
          <p:nvPr>
            <p:custDataLst>
              <p:tags r:id="rId4"/>
            </p:custDataLst>
          </p:nvPr>
        </p:nvGrpSpPr>
        <p:grpSpPr>
          <a:xfrm>
            <a:off x="4854302" y="6080859"/>
            <a:ext cx="1039484" cy="1039484"/>
            <a:chOff x="0" y="0"/>
            <a:chExt cx="812800" cy="812800"/>
          </a:xfrm>
        </p:grpSpPr>
        <p:sp>
          <p:nvSpPr>
            <p:cNvPr id="10" name="Freeform 10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12" name="Group 12"/>
          <p:cNvGrpSpPr/>
          <p:nvPr>
            <p:custDataLst>
              <p:tags r:id="rId6"/>
            </p:custDataLst>
          </p:nvPr>
        </p:nvGrpSpPr>
        <p:grpSpPr>
          <a:xfrm>
            <a:off x="6347274" y="7753160"/>
            <a:ext cx="1039484" cy="1039484"/>
            <a:chOff x="0" y="0"/>
            <a:chExt cx="812800" cy="812800"/>
          </a:xfrm>
        </p:grpSpPr>
        <p:sp>
          <p:nvSpPr>
            <p:cNvPr id="13" name="Freeform 13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593234"/>
            <a:ext cx="3706586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15"/>
              </a:lnSpc>
            </a:pPr>
            <a:r>
              <a:rPr lang="en-US" sz="11865" b="1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</a:rPr>
              <a:t>目录</a:t>
            </a:r>
            <a:endParaRPr lang="en-US" sz="11865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Roboto" panose="02000000000000000000" pitchFamily="2" charset="0"/>
            </a:endParaRPr>
          </a:p>
        </p:txBody>
      </p:sp>
      <p:sp>
        <p:nvSpPr>
          <p:cNvPr id="20" name="TextBox 20"/>
          <p:cNvSpPr txBox="1"/>
          <p:nvPr>
            <p:custDataLst>
              <p:tags r:id="rId8"/>
            </p:custDataLst>
          </p:nvPr>
        </p:nvSpPr>
        <p:spPr>
          <a:xfrm>
            <a:off x="3544837" y="4558960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464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9"/>
            </p:custDataLst>
          </p:nvPr>
        </p:nvSpPr>
        <p:spPr>
          <a:xfrm>
            <a:off x="5017243" y="6184326"/>
            <a:ext cx="1147875" cy="78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464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10"/>
            </p:custDataLst>
          </p:nvPr>
        </p:nvSpPr>
        <p:spPr>
          <a:xfrm>
            <a:off x="6522767" y="7892251"/>
            <a:ext cx="1147875" cy="78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464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4" name="TextBox 24"/>
          <p:cNvSpPr txBox="1"/>
          <p:nvPr>
            <p:custDataLst>
              <p:tags r:id="rId11"/>
            </p:custDataLst>
          </p:nvPr>
        </p:nvSpPr>
        <p:spPr>
          <a:xfrm>
            <a:off x="4813902" y="4595969"/>
            <a:ext cx="6058444" cy="75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6600" dirty="0" err="1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</a:rPr>
              <a:t>项目</a:t>
            </a:r>
            <a:r>
              <a:rPr lang="zh-CN" altLang="en-US" sz="6600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</a:rPr>
              <a:t>概述</a:t>
            </a:r>
            <a:endParaRPr lang="en-US" sz="6600" dirty="0" err="1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Roboto" panose="02000000000000000000" pitchFamily="2" charset="0"/>
            </a:endParaRPr>
          </a:p>
        </p:txBody>
      </p:sp>
      <p:sp>
        <p:nvSpPr>
          <p:cNvPr id="25" name="TextBox 25"/>
          <p:cNvSpPr txBox="1"/>
          <p:nvPr>
            <p:custDataLst>
              <p:tags r:id="rId12"/>
            </p:custDataLst>
          </p:nvPr>
        </p:nvSpPr>
        <p:spPr>
          <a:xfrm>
            <a:off x="6248400" y="6243955"/>
            <a:ext cx="10458450" cy="759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6600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</a:rPr>
              <a:t>项目整体架构</a:t>
            </a:r>
            <a:endParaRPr lang="zh-CN" altLang="en-US" sz="6600" dirty="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Roboto" panose="02000000000000000000" pitchFamily="2" charset="0"/>
            </a:endParaRPr>
          </a:p>
        </p:txBody>
      </p:sp>
      <p:sp>
        <p:nvSpPr>
          <p:cNvPr id="26" name="TextBox 26"/>
          <p:cNvSpPr txBox="1"/>
          <p:nvPr>
            <p:custDataLst>
              <p:tags r:id="rId13"/>
            </p:custDataLst>
          </p:nvPr>
        </p:nvSpPr>
        <p:spPr>
          <a:xfrm>
            <a:off x="7924800" y="7920355"/>
            <a:ext cx="8075295" cy="759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6600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</a:rPr>
              <a:t>项目模块详述</a:t>
            </a:r>
            <a:endParaRPr lang="en-US" altLang="zh-CN" sz="6600" dirty="0" err="1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Roboto" panose="02000000000000000000" pitchFamily="2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5625" y="571500"/>
            <a:ext cx="2000250" cy="2012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zh-CN" altLang="en-US" sz="36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36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352" y="489790"/>
            <a:ext cx="5405232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项目背景介绍</a:t>
            </a:r>
            <a:endParaRPr lang="zh-CN" altLang="en-US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52600" y="1409700"/>
            <a:ext cx="122694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①大趋势：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数字化、</a:t>
            </a:r>
            <a:r>
              <a:rPr lang="en-US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  <a:sym typeface="+mn-ea"/>
              </a:rPr>
              <a:t>现代化、智能化</a:t>
            </a:r>
            <a:endParaRPr lang="zh-CN" altLang="en-US" sz="32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②现有评分应用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标准不公开、评分不精准</a:t>
            </a:r>
            <a:endParaRPr lang="zh-CN" altLang="en-US" sz="3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③大模型</a:t>
            </a:r>
            <a:r>
              <a:rPr lang="en-US" altLang="en-US" sz="3200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  <a:sym typeface="+mn-ea"/>
              </a:rPr>
              <a:t>难以面向无编程基础的学习者，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存在技术缺口</a:t>
            </a:r>
            <a:endParaRPr lang="zh-CN" altLang="en-US" sz="3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en-US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Roboto" panose="02000000000000000000" pitchFamily="2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t="38681"/>
          <a:stretch>
            <a:fillRect/>
          </a:stretch>
        </p:blipFill>
        <p:spPr>
          <a:xfrm>
            <a:off x="9982200" y="3763010"/>
            <a:ext cx="7376160" cy="6030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1566545" y="3745865"/>
            <a:ext cx="9067800" cy="6047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en-US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352" y="489790"/>
            <a:ext cx="5405232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目的</a:t>
            </a:r>
            <a:endParaRPr lang="zh-CN" altLang="en-US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10287000" y="9410700"/>
            <a:ext cx="584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即享朗读评分平台部分界面展示</a:t>
            </a:r>
            <a:endParaRPr lang="zh-CN" altLang="en-US" sz="24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5780" y="2400300"/>
            <a:ext cx="7682865" cy="6647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本项目旨在</a:t>
            </a:r>
            <a:endParaRPr lang="zh-CN" altLang="en-US" sz="36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①平衡模型评分和人工标注打分，探索更加科学的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中文朗读评分标准</a:t>
            </a:r>
            <a:r>
              <a:rPr lang="zh-CN" altLang="en-US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36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6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②打造面向国际汉语学习者的中文朗读评分平台，</a:t>
            </a:r>
            <a:r>
              <a:rPr lang="zh-CN" altLang="en-US" sz="3600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  <a:sym typeface="+mn-ea"/>
              </a:rPr>
              <a:t>有望</a:t>
            </a:r>
            <a:r>
              <a:rPr lang="en-US" sz="3600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  <a:sym typeface="+mn-ea"/>
              </a:rPr>
              <a:t>为教师提供更优质的教学</a:t>
            </a:r>
            <a:r>
              <a:rPr lang="zh-CN" altLang="en-US" sz="3600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  <a:sym typeface="+mn-ea"/>
              </a:rPr>
              <a:t>理论和实践</a:t>
            </a:r>
            <a:r>
              <a:rPr lang="en-US" sz="3600" dirty="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Roboto" panose="02000000000000000000" pitchFamily="2" charset="0"/>
                <a:sym typeface="+mn-ea"/>
              </a:rPr>
              <a:t>工具。</a:t>
            </a:r>
            <a:endParaRPr lang="en-US" altLang="en-US" sz="3600" dirty="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Roboto" panose="02000000000000000000" pitchFamily="2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1790700"/>
            <a:ext cx="3703320" cy="7317105"/>
          </a:xfrm>
          <a:prstGeom prst="rect">
            <a:avLst/>
          </a:prstGeom>
          <a:ln>
            <a:solidFill>
              <a:srgbClr val="1D3462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0" y="1771650"/>
            <a:ext cx="3761105" cy="7352665"/>
          </a:xfrm>
          <a:prstGeom prst="rect">
            <a:avLst/>
          </a:prstGeom>
          <a:ln>
            <a:solidFill>
              <a:srgbClr val="1D3462"/>
            </a:solidFill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36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en-US" sz="36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350" y="489790"/>
            <a:ext cx="921319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项目创新点</a:t>
            </a:r>
            <a:endParaRPr lang="zh-CN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9" name="椭圆 8"/>
          <p:cNvSpPr/>
          <p:nvPr/>
        </p:nvSpPr>
        <p:spPr>
          <a:xfrm>
            <a:off x="12067143" y="5904146"/>
            <a:ext cx="1873800" cy="18745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语料处理</a:t>
            </a:r>
            <a:endParaRPr lang="zh-CN" altLang="en-US" sz="33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39292" y="1639965"/>
            <a:ext cx="4088619" cy="40878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30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300">
                <a:latin typeface="微软雅黑" panose="020B0503020204020204" charset="-122"/>
                <a:ea typeface="微软雅黑" panose="020B0503020204020204" charset="-122"/>
              </a:rPr>
              <a:t>大模型训练</a:t>
            </a:r>
            <a:endParaRPr lang="zh-CN" altLang="en-US" sz="33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757755" y="1591056"/>
            <a:ext cx="2788920" cy="2791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300">
                <a:latin typeface="微软雅黑" panose="020B0503020204020204" charset="-122"/>
                <a:ea typeface="微软雅黑" panose="020B0503020204020204" charset="-122"/>
              </a:rPr>
              <a:t>评分体系多维创新</a:t>
            </a:r>
            <a:endParaRPr lang="zh-CN" altLang="en-US" sz="33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5209010" y="3746978"/>
            <a:ext cx="2788920" cy="27918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300">
                <a:latin typeface="微软雅黑" panose="020B0503020204020204" charset="-122"/>
                <a:ea typeface="微软雅黑" panose="020B0503020204020204" charset="-122"/>
              </a:rPr>
              <a:t>标注</a:t>
            </a:r>
            <a:endParaRPr lang="zh-CN" altLang="en-US" sz="33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300">
                <a:latin typeface="微软雅黑" panose="020B0503020204020204" charset="-122"/>
                <a:ea typeface="微软雅黑" panose="020B0503020204020204" charset="-122"/>
              </a:rPr>
              <a:t>精细化</a:t>
            </a:r>
            <a:endParaRPr lang="zh-CN" altLang="en-US" sz="33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895600" y="6286500"/>
            <a:ext cx="3460750" cy="336677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300">
                <a:latin typeface="微软雅黑" panose="020B0503020204020204" charset="-122"/>
                <a:ea typeface="微软雅黑" panose="020B0503020204020204" charset="-122"/>
              </a:rPr>
              <a:t>用户界面</a:t>
            </a:r>
            <a:endParaRPr lang="zh-CN" altLang="en-US" sz="33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300"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zh-CN" altLang="en-US" sz="33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4859000" y="7277100"/>
            <a:ext cx="2346325" cy="21386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30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sz="33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300">
                <a:latin typeface="微软雅黑" panose="020B0503020204020204" charset="-122"/>
                <a:ea typeface="微软雅黑" panose="020B0503020204020204" charset="-122"/>
              </a:rPr>
              <a:t>收集</a:t>
            </a:r>
            <a:endParaRPr lang="zh-CN" altLang="en-US" sz="33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41390" y="2333625"/>
            <a:ext cx="5217160" cy="5086985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9" grpId="0" bldLvl="0" animBg="1"/>
      <p:bldP spid="11" grpId="0" bldLvl="0" animBg="1"/>
      <p:bldP spid="31" grpId="0" bldLvl="0" animBg="1"/>
      <p:bldP spid="21" grpId="0" bldLvl="0" animBg="1"/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97078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——AI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5725621" y="9563346"/>
            <a:ext cx="5897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</a:rPr>
              <a:t>收集到的音频数据转写及对应文本</a:t>
            </a:r>
            <a:endParaRPr lang="zh-CN" altLang="en-US" sz="30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43200" y="1409700"/>
            <a:ext cx="15203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现有近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000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条可供模型学习的有效语料音频，总时长将近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000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分钟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课文分段、音频文件归一化处理、剪切音频并重新编号、人工复检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image-20241026151030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255645"/>
            <a:ext cx="12472670" cy="6182995"/>
          </a:xfrm>
          <a:prstGeom prst="rect">
            <a:avLst/>
          </a:prstGeom>
          <a:ln>
            <a:solidFill>
              <a:srgbClr val="1D3462"/>
            </a:solidFill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84893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——AI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52600" y="1409700"/>
            <a:ext cx="152412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采用开源的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讯飞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评分模型进行音频分析，并通过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Java Process API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调用Python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实现模型接入和数据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处理，同时利用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Praat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进行更细致的语音分析，补充标注类型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37" descr="a4c6a61272b793d9511aa806134a5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2275" y="3199765"/>
            <a:ext cx="11087100" cy="6235700"/>
          </a:xfrm>
          <a:prstGeom prst="rect">
            <a:avLst/>
          </a:prstGeom>
          <a:noFill/>
          <a:ln w="9525">
            <a:solidFill>
              <a:srgbClr val="1D3462"/>
            </a:solidFill>
          </a:ln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90211" y="9563346"/>
            <a:ext cx="3230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>
                <a:latin typeface="微软雅黑" panose="020B0503020204020204" charset="-122"/>
                <a:ea typeface="微软雅黑" panose="020B0503020204020204" charset="-122"/>
              </a:rPr>
              <a:t>部分代码脚本展示</a:t>
            </a:r>
            <a:endParaRPr lang="zh-CN" altLang="en-US"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7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102793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——AI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58215" y="1396365"/>
            <a:ext cx="166262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结合机器评分与人工评分建立了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综合评价框架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应用了Z-Score和T值法进行了数据量化和归一化处理，生成了百分制的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评分结果</a:t>
            </a:r>
            <a:endParaRPr lang="zh-CN" altLang="en-US" sz="3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已人工评分语料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000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余条，涵盖准确度、流利度、完整度等</a:t>
            </a: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9大特征维度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" y="3771900"/>
            <a:ext cx="17124680" cy="59207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直角三角形 18"/>
          <p:cNvSpPr>
            <a:spLocks noChangeArrowheads="1"/>
          </p:cNvSpPr>
          <p:nvPr/>
        </p:nvSpPr>
        <p:spPr bwMode="auto">
          <a:xfrm>
            <a:off x="17673638" y="283370"/>
            <a:ext cx="161925" cy="111918"/>
          </a:xfrm>
          <a:prstGeom prst="rtTriangle">
            <a:avLst/>
          </a:prstGeom>
          <a:solidFill>
            <a:srgbClr val="0D348B">
              <a:alpha val="84999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 sz="2700" b="1">
              <a:solidFill>
                <a:srgbClr val="F9F9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2" name="矩形 20"/>
          <p:cNvSpPr>
            <a:spLocks noChangeArrowheads="1"/>
          </p:cNvSpPr>
          <p:nvPr/>
        </p:nvSpPr>
        <p:spPr bwMode="auto">
          <a:xfrm>
            <a:off x="0" y="388143"/>
            <a:ext cx="18288000" cy="864392"/>
          </a:xfrm>
          <a:prstGeom prst="rect">
            <a:avLst/>
          </a:prstGeom>
          <a:solidFill>
            <a:srgbClr val="1D346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700" dirty="0">
              <a:solidFill>
                <a:srgbClr val="FFFFFF"/>
              </a:solidFill>
            </a:endParaRPr>
          </a:p>
        </p:txBody>
      </p:sp>
      <p:sp>
        <p:nvSpPr>
          <p:cNvPr id="12293" name="Rectangle 5"/>
          <p:cNvSpPr/>
          <p:nvPr/>
        </p:nvSpPr>
        <p:spPr bwMode="auto">
          <a:xfrm rot="16200000">
            <a:off x="16524494" y="441912"/>
            <a:ext cx="1288637" cy="100965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endParaRPr lang="zh-CN" altLang="en-US" sz="2700"/>
          </a:p>
        </p:txBody>
      </p:sp>
      <p:sp>
        <p:nvSpPr>
          <p:cNvPr id="12294" name="TextBox 15"/>
          <p:cNvSpPr txBox="1">
            <a:spLocks noChangeArrowheads="1"/>
          </p:cNvSpPr>
          <p:nvPr/>
        </p:nvSpPr>
        <p:spPr bwMode="auto">
          <a:xfrm>
            <a:off x="16663988" y="452438"/>
            <a:ext cx="1009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</a:t>
            </a:r>
            <a:endParaRPr lang="en-US" altLang="zh-CN" sz="36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5" name="文本框 23"/>
          <p:cNvSpPr txBox="1">
            <a:spLocks noChangeArrowheads="1"/>
          </p:cNvSpPr>
          <p:nvPr/>
        </p:nvSpPr>
        <p:spPr bwMode="auto">
          <a:xfrm>
            <a:off x="2197100" y="489585"/>
            <a:ext cx="9098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项目模块</a:t>
            </a: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——AI</a:t>
            </a: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329" y="388143"/>
            <a:ext cx="858744" cy="864392"/>
            <a:chOff x="654325" y="258762"/>
            <a:chExt cx="572496" cy="576261"/>
          </a:xfrm>
        </p:grpSpPr>
        <p:sp>
          <p:nvSpPr>
            <p:cNvPr id="4" name="矩形 3"/>
            <p:cNvSpPr/>
            <p:nvPr/>
          </p:nvSpPr>
          <p:spPr>
            <a:xfrm>
              <a:off x="654325" y="563880"/>
              <a:ext cx="107950" cy="27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8871" y="258762"/>
              <a:ext cx="107950" cy="576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6598" y="417195"/>
              <a:ext cx="107950" cy="41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/>
            </a:p>
          </p:txBody>
        </p:sp>
      </p:grp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7391226" y="9258546"/>
            <a:ext cx="398589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>
                <a:latin typeface="微软雅黑" panose="020B0503020204020204" charset="-122"/>
                <a:ea typeface="微软雅黑" panose="020B0503020204020204" charset="-122"/>
              </a:rPr>
              <a:t>训练数据json格式生成</a:t>
            </a:r>
            <a:endParaRPr lang="zh-CN" altLang="en-US"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7800" y="1485900"/>
            <a:ext cx="17315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智谱AI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GLM-4-9B模型</a:t>
            </a:r>
            <a:r>
              <a:rPr lang="en-US" altLang="zh-CN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LoRA微调技术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1D346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精心设计训练数据结构：学生的朗读文本、音频量化数据以及评分标准</a:t>
            </a: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3200">
              <a:solidFill>
                <a:srgbClr val="1D346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47" descr="image-20241110170220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238500"/>
            <a:ext cx="14868525" cy="5814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10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11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12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20.xml><?xml version="1.0" encoding="utf-8"?>
<p:tagLst xmlns:p="http://schemas.openxmlformats.org/presentationml/2006/main">
  <p:tag name="COMMONDATA" val="eyJoZGlkIjoiYmRhNmQ3OTQ1YWYxYTVlODZkOGU5OWMzNWI2MWI2YWQifQ=="/>
</p:tagLst>
</file>

<file path=ppt/tags/tag3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4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5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6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7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8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ags/tag9.xml><?xml version="1.0" encoding="utf-8"?>
<p:tagLst xmlns:p="http://schemas.openxmlformats.org/presentationml/2006/main">
  <p:tag name="KSO_WM_DIAGRAM_VIRTUALLY_FRAME" val="{&quot;height&quot;:345.5061417322835,&quot;left&quot;:261.90511811023623,&quot;top&quot;:346.828031496063,&quot;width&quot;:1053.594881889763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1742</Words>
  <Application>WPS 演示</Application>
  <PresentationFormat>自定义</PresentationFormat>
  <Paragraphs>181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Roboto</vt:lpstr>
      <vt:lpstr>Times New Roman</vt:lpstr>
      <vt:lpstr>思源黑体</vt:lpstr>
      <vt:lpstr>思源黑体-超粗体</vt:lpstr>
      <vt:lpstr>Calibri</vt:lpstr>
      <vt:lpstr>Arial Unicode MS</vt:lpstr>
      <vt:lpstr>黑体</vt:lpstr>
      <vt:lpstr>微软雅黑 Light</vt:lpstr>
      <vt:lpstr>Arial Unicode MS</vt:lpstr>
      <vt:lpstr>等线</vt:lpstr>
      <vt:lpstr>华文楷体</vt:lpstr>
      <vt:lpstr>华文新魏</vt:lpstr>
      <vt:lpstr>华文琥珀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蓝白色简洁学术风毕业论文讲座ppt演示文稿</dc:title>
  <dc:creator>LENOVO</dc:creator>
  <cp:lastModifiedBy>我在贩卖日落。</cp:lastModifiedBy>
  <cp:revision>130</cp:revision>
  <dcterms:created xsi:type="dcterms:W3CDTF">2006-08-16T00:00:00Z</dcterms:created>
  <dcterms:modified xsi:type="dcterms:W3CDTF">2025-01-08T13:11:28Z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CC49043C37BD43BBB2DBD9F461103C67_13</vt:lpwstr>
  </property>
  <property fmtid="{D5CDD505-2E9C-101B-9397-08002B2CF9AE}" pid="3" name="KSOProductBuildVer">
    <vt:lpwstr>2052-12.1.0.19770</vt:lpwstr>
  </property>
</Properties>
</file>